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9" r:id="rId4"/>
    <p:sldId id="257" r:id="rId5"/>
    <p:sldId id="260" r:id="rId6"/>
    <p:sldId id="268" r:id="rId7"/>
    <p:sldId id="267" r:id="rId8"/>
    <p:sldId id="264" r:id="rId9"/>
    <p:sldId id="270" r:id="rId10"/>
    <p:sldId id="265" r:id="rId11"/>
    <p:sldId id="272" r:id="rId12"/>
    <p:sldId id="273" r:id="rId13"/>
    <p:sldId id="274" r:id="rId14"/>
    <p:sldId id="275" r:id="rId15"/>
    <p:sldId id="276" r:id="rId16"/>
    <p:sldId id="277" r:id="rId17"/>
    <p:sldId id="278" r:id="rId18"/>
    <p:sldId id="279" r:id="rId19"/>
    <p:sldId id="281" r:id="rId20"/>
    <p:sldId id="280" r:id="rId21"/>
    <p:sldId id="282" r:id="rId22"/>
    <p:sldId id="285" r:id="rId23"/>
    <p:sldId id="284" r:id="rId24"/>
    <p:sldId id="292" r:id="rId25"/>
    <p:sldId id="286" r:id="rId26"/>
    <p:sldId id="289" r:id="rId27"/>
    <p:sldId id="290" r:id="rId28"/>
    <p:sldId id="315" r:id="rId29"/>
    <p:sldId id="288" r:id="rId30"/>
    <p:sldId id="300" r:id="rId31"/>
    <p:sldId id="314" r:id="rId32"/>
    <p:sldId id="287" r:id="rId33"/>
    <p:sldId id="291" r:id="rId34"/>
    <p:sldId id="295" r:id="rId35"/>
    <p:sldId id="294" r:id="rId36"/>
    <p:sldId id="293" r:id="rId37"/>
    <p:sldId id="298" r:id="rId38"/>
    <p:sldId id="297" r:id="rId39"/>
    <p:sldId id="301" r:id="rId40"/>
    <p:sldId id="296" r:id="rId41"/>
    <p:sldId id="303" r:id="rId42"/>
    <p:sldId id="304" r:id="rId43"/>
    <p:sldId id="305" r:id="rId44"/>
    <p:sldId id="302" r:id="rId45"/>
    <p:sldId id="306" r:id="rId46"/>
    <p:sldId id="307" r:id="rId47"/>
    <p:sldId id="308" r:id="rId48"/>
    <p:sldId id="309" r:id="rId49"/>
    <p:sldId id="310" r:id="rId50"/>
    <p:sldId id="311" r:id="rId51"/>
    <p:sldId id="312" r:id="rId52"/>
    <p:sldId id="31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1D80A-86D0-4E69-8E91-527E2C213D5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171587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1D80A-86D0-4E69-8E91-527E2C213D5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299080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1D80A-86D0-4E69-8E91-527E2C213D5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7264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1D80A-86D0-4E69-8E91-527E2C213D5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383573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1D80A-86D0-4E69-8E91-527E2C213D5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29391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1D80A-86D0-4E69-8E91-527E2C213D58}"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28401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1D80A-86D0-4E69-8E91-527E2C213D58}"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284120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1D80A-86D0-4E69-8E91-527E2C213D58}"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169507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1D80A-86D0-4E69-8E91-527E2C213D58}"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314827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1D80A-86D0-4E69-8E91-527E2C213D58}"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357248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1D80A-86D0-4E69-8E91-527E2C213D58}"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50860-4C50-4C20-A054-4C899FC32202}" type="slidenum">
              <a:rPr lang="en-US" smtClean="0"/>
              <a:t>‹#›</a:t>
            </a:fld>
            <a:endParaRPr lang="en-US"/>
          </a:p>
        </p:txBody>
      </p:sp>
    </p:spTree>
    <p:extLst>
      <p:ext uri="{BB962C8B-B14F-4D97-AF65-F5344CB8AC3E}">
        <p14:creationId xmlns:p14="http://schemas.microsoft.com/office/powerpoint/2010/main" val="26477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1D80A-86D0-4E69-8E91-527E2C213D58}" type="datetimeFigureOut">
              <a:rPr lang="en-US" smtClean="0"/>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0860-4C50-4C20-A054-4C899FC32202}" type="slidenum">
              <a:rPr lang="en-US" smtClean="0"/>
              <a:t>‹#›</a:t>
            </a:fld>
            <a:endParaRPr lang="en-US"/>
          </a:p>
        </p:txBody>
      </p:sp>
    </p:spTree>
    <p:extLst>
      <p:ext uri="{BB962C8B-B14F-4D97-AF65-F5344CB8AC3E}">
        <p14:creationId xmlns:p14="http://schemas.microsoft.com/office/powerpoint/2010/main" val="257063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t>LM-470 REMOVAL</a:t>
            </a:r>
            <a:br>
              <a:rPr lang="en-US" sz="6000" dirty="0" smtClean="0"/>
            </a:br>
            <a:r>
              <a:rPr lang="en-US" sz="6000" dirty="0"/>
              <a:t>&amp;</a:t>
            </a:r>
            <a:r>
              <a:rPr lang="en-US" sz="6000" dirty="0" smtClean="0"/>
              <a:t> INSTALLATION</a:t>
            </a:r>
            <a:endParaRPr lang="en-US" sz="6000" dirty="0"/>
          </a:p>
        </p:txBody>
      </p:sp>
      <p:sp>
        <p:nvSpPr>
          <p:cNvPr id="3" name="Subtitle 2"/>
          <p:cNvSpPr>
            <a:spLocks noGrp="1"/>
          </p:cNvSpPr>
          <p:nvPr>
            <p:ph type="subTitle" idx="1"/>
          </p:nvPr>
        </p:nvSpPr>
        <p:spPr/>
        <p:txBody>
          <a:bodyPr>
            <a:normAutofit lnSpcReduction="10000"/>
          </a:bodyPr>
          <a:lstStyle/>
          <a:p>
            <a:r>
              <a:rPr lang="en-US" sz="2400" b="1" dirty="0" smtClean="0"/>
              <a:t>The  LM-470 is a 72 foot tower that weighs about 1100 pounds.  To move the tower requires a long trailer and a ¾ ton truck with towing capabilities.  The tower was in Valley Springs and was moved to Wilton, CA.  Then comes the fun.</a:t>
            </a:r>
            <a:endParaRPr lang="en-US" sz="2400" b="1" dirty="0"/>
          </a:p>
        </p:txBody>
      </p:sp>
    </p:spTree>
    <p:extLst>
      <p:ext uri="{BB962C8B-B14F-4D97-AF65-F5344CB8AC3E}">
        <p14:creationId xmlns:p14="http://schemas.microsoft.com/office/powerpoint/2010/main" val="172330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Sled is in position and ready for final tie down.  Time on site was 2 hours.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34281"/>
            <a:ext cx="7086600" cy="5314950"/>
          </a:xfrm>
        </p:spPr>
      </p:pic>
    </p:spTree>
    <p:extLst>
      <p:ext uri="{BB962C8B-B14F-4D97-AF65-F5344CB8AC3E}">
        <p14:creationId xmlns:p14="http://schemas.microsoft.com/office/powerpoint/2010/main" val="293760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Once in the back pasture in Wilton, the Bob Cat fork lift easily handled the load.</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291431"/>
            <a:ext cx="7010400" cy="5257800"/>
          </a:xfrm>
        </p:spPr>
      </p:pic>
    </p:spTree>
    <p:extLst>
      <p:ext uri="{BB962C8B-B14F-4D97-AF65-F5344CB8AC3E}">
        <p14:creationId xmlns:p14="http://schemas.microsoft.com/office/powerpoint/2010/main" val="370369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sled and other lumber were used to safely support the tower until the base is ready.</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291431"/>
            <a:ext cx="7010400" cy="5257800"/>
          </a:xfrm>
        </p:spPr>
      </p:pic>
    </p:spTree>
    <p:extLst>
      <p:ext uri="{BB962C8B-B14F-4D97-AF65-F5344CB8AC3E}">
        <p14:creationId xmlns:p14="http://schemas.microsoft.com/office/powerpoint/2010/main" val="3842399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rebar cage arrives.  We rolled the cage off the tailgate.</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248400" cy="4686300"/>
          </a:xfrm>
        </p:spPr>
      </p:pic>
    </p:spTree>
    <p:extLst>
      <p:ext uri="{BB962C8B-B14F-4D97-AF65-F5344CB8AC3E}">
        <p14:creationId xmlns:p14="http://schemas.microsoft.com/office/powerpoint/2010/main" val="1648476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#10 rebar is welded to the mounting ears.  The tops of the rebar were ground flat so the frame could be leveled.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6850"/>
            <a:ext cx="6324600" cy="4743450"/>
          </a:xfrm>
        </p:spPr>
      </p:pic>
    </p:spTree>
    <p:extLst>
      <p:ext uri="{BB962C8B-B14F-4D97-AF65-F5344CB8AC3E}">
        <p14:creationId xmlns:p14="http://schemas.microsoft.com/office/powerpoint/2010/main" val="1450383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ears are attached to the base of the tower.</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248400" cy="4686300"/>
          </a:xfrm>
        </p:spPr>
      </p:pic>
    </p:spTree>
    <p:extLst>
      <p:ext uri="{BB962C8B-B14F-4D97-AF65-F5344CB8AC3E}">
        <p14:creationId xmlns:p14="http://schemas.microsoft.com/office/powerpoint/2010/main" val="149245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fontScale="90000"/>
          </a:bodyPr>
          <a:lstStyle/>
          <a:p>
            <a:r>
              <a:rPr lang="en-US" sz="2800" dirty="0" smtClean="0"/>
              <a:t>Support rebar is welded to the #10 bars before it is removed.  The all-thread and steel braces hold the position of the rebar.  This was a necessity as the base frame was bounced around but never lost its shape or alignment.</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676400"/>
            <a:ext cx="3545086" cy="4726782"/>
          </a:xfrm>
        </p:spPr>
      </p:pic>
    </p:spTree>
    <p:extLst>
      <p:ext uri="{BB962C8B-B14F-4D97-AF65-F5344CB8AC3E}">
        <p14:creationId xmlns:p14="http://schemas.microsoft.com/office/powerpoint/2010/main" val="1586977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The support 2X4 lumber is added.  One stud for each rod with a hole to give ½ inch space above the cement level so the cement would flow between the sides.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77000" cy="4857750"/>
          </a:xfrm>
        </p:spPr>
      </p:pic>
    </p:spTree>
    <p:extLst>
      <p:ext uri="{BB962C8B-B14F-4D97-AF65-F5344CB8AC3E}">
        <p14:creationId xmlns:p14="http://schemas.microsoft.com/office/powerpoint/2010/main" val="2975610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Excavator arrives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477000" cy="4857750"/>
          </a:xfrm>
        </p:spPr>
      </p:pic>
    </p:spTree>
    <p:extLst>
      <p:ext uri="{BB962C8B-B14F-4D97-AF65-F5344CB8AC3E}">
        <p14:creationId xmlns:p14="http://schemas.microsoft.com/office/powerpoint/2010/main" val="677656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400800" cy="4800600"/>
          </a:xfrm>
        </p:spPr>
      </p:pic>
    </p:spTree>
    <p:extLst>
      <p:ext uri="{BB962C8B-B14F-4D97-AF65-F5344CB8AC3E}">
        <p14:creationId xmlns:p14="http://schemas.microsoft.com/office/powerpoint/2010/main" val="43813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The sled is designed to hold the bottom of the tower and allow clearance for the drum and cables.  Eye bolts allow the sled to be dragged into position.</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1615281"/>
            <a:ext cx="5080000" cy="4495800"/>
          </a:xfrm>
        </p:spPr>
      </p:pic>
    </p:spTree>
    <p:extLst>
      <p:ext uri="{BB962C8B-B14F-4D97-AF65-F5344CB8AC3E}">
        <p14:creationId xmlns:p14="http://schemas.microsoft.com/office/powerpoint/2010/main" val="3237125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 the ground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324600" cy="4743450"/>
          </a:xfrm>
        </p:spPr>
      </p:pic>
    </p:spTree>
    <p:extLst>
      <p:ext uri="{BB962C8B-B14F-4D97-AF65-F5344CB8AC3E}">
        <p14:creationId xmlns:p14="http://schemas.microsoft.com/office/powerpoint/2010/main" val="2996195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scraping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492" y="1447800"/>
            <a:ext cx="6420908" cy="4815681"/>
          </a:xfrm>
        </p:spPr>
      </p:pic>
    </p:spTree>
    <p:extLst>
      <p:ext uri="{BB962C8B-B14F-4D97-AF65-F5344CB8AC3E}">
        <p14:creationId xmlns:p14="http://schemas.microsoft.com/office/powerpoint/2010/main" val="2254005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Hardpan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00800" cy="4800600"/>
          </a:xfrm>
        </p:spPr>
      </p:pic>
    </p:spTree>
    <p:extLst>
      <p:ext uri="{BB962C8B-B14F-4D97-AF65-F5344CB8AC3E}">
        <p14:creationId xmlns:p14="http://schemas.microsoft.com/office/powerpoint/2010/main" val="1998828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Squaring the hole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05732"/>
            <a:ext cx="6553199" cy="4914899"/>
          </a:xfrm>
        </p:spPr>
      </p:pic>
    </p:spTree>
    <p:extLst>
      <p:ext uri="{BB962C8B-B14F-4D97-AF65-F5344CB8AC3E}">
        <p14:creationId xmlns:p14="http://schemas.microsoft.com/office/powerpoint/2010/main" val="1348837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Gopher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9700"/>
            <a:ext cx="6477000" cy="4857750"/>
          </a:xfrm>
        </p:spPr>
      </p:pic>
    </p:spTree>
    <p:extLst>
      <p:ext uri="{BB962C8B-B14F-4D97-AF65-F5344CB8AC3E}">
        <p14:creationId xmlns:p14="http://schemas.microsoft.com/office/powerpoint/2010/main" val="2177818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Hog wire </a:t>
            </a:r>
            <a:r>
              <a:rPr lang="en-US" sz="2800" dirty="0" smtClean="0"/>
              <a:t>was added </a:t>
            </a:r>
            <a:r>
              <a:rPr lang="en-US" sz="2800" dirty="0"/>
              <a:t>to stabilize the sides.  Measuring post was marked for depth of hole and the level of crushed rock.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77000" cy="4857750"/>
          </a:xfrm>
        </p:spPr>
      </p:pic>
    </p:spTree>
    <p:extLst>
      <p:ext uri="{BB962C8B-B14F-4D97-AF65-F5344CB8AC3E}">
        <p14:creationId xmlns:p14="http://schemas.microsoft.com/office/powerpoint/2010/main" val="497008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Dropping in the cage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77000" cy="4857750"/>
          </a:xfrm>
        </p:spPr>
      </p:pic>
    </p:spTree>
    <p:extLst>
      <p:ext uri="{BB962C8B-B14F-4D97-AF65-F5344CB8AC3E}">
        <p14:creationId xmlns:p14="http://schemas.microsoft.com/office/powerpoint/2010/main" val="1658450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Ready for cement.  Galvanizing painted to the rebar and ears. Foundation stakes hold the form level.  The “T” braces are to hold the shape without making the sides unstable.</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477000" cy="4857750"/>
          </a:xfrm>
        </p:spPr>
      </p:pic>
    </p:spTree>
    <p:extLst>
      <p:ext uri="{BB962C8B-B14F-4D97-AF65-F5344CB8AC3E}">
        <p14:creationId xmlns:p14="http://schemas.microsoft.com/office/powerpoint/2010/main" val="11534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footings and rebar needed adjustment.  How did he get in and how did he get out?</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1492" y="1447800"/>
            <a:ext cx="6344708" cy="4758531"/>
          </a:xfrm>
        </p:spPr>
      </p:pic>
    </p:spTree>
    <p:extLst>
      <p:ext uri="{BB962C8B-B14F-4D97-AF65-F5344CB8AC3E}">
        <p14:creationId xmlns:p14="http://schemas.microsoft.com/office/powerpoint/2010/main" val="2655716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fontScale="90000"/>
          </a:bodyPr>
          <a:lstStyle/>
          <a:p>
            <a:r>
              <a:rPr lang="en-US" sz="2800" dirty="0"/>
              <a:t>Adjusting </a:t>
            </a:r>
            <a:r>
              <a:rPr lang="en-US" sz="2800" dirty="0" smtClean="0"/>
              <a:t>blocks that are ½ inch thick are under each end of the studs to bring the frame to the correct level.  Small blocks were installed to keep the frame from moving.  Two door shims were needed to make the base frame level.</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76399"/>
            <a:ext cx="6192308" cy="4644231"/>
          </a:xfrm>
        </p:spPr>
      </p:pic>
    </p:spTree>
    <p:extLst>
      <p:ext uri="{BB962C8B-B14F-4D97-AF65-F5344CB8AC3E}">
        <p14:creationId xmlns:p14="http://schemas.microsoft.com/office/powerpoint/2010/main" val="231901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Tilt trailer is driven into position at the base of the tower.  Trailer is 20 feet long.</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1" y="1425392"/>
            <a:ext cx="3526460" cy="4700771"/>
          </a:xfrm>
        </p:spPr>
      </p:pic>
    </p:spTree>
    <p:extLst>
      <p:ext uri="{BB962C8B-B14F-4D97-AF65-F5344CB8AC3E}">
        <p14:creationId xmlns:p14="http://schemas.microsoft.com/office/powerpoint/2010/main" val="1230865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Cement truck arrives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324600" cy="4743450"/>
          </a:xfrm>
        </p:spPr>
      </p:pic>
    </p:spTree>
    <p:extLst>
      <p:ext uri="{BB962C8B-B14F-4D97-AF65-F5344CB8AC3E}">
        <p14:creationId xmlns:p14="http://schemas.microsoft.com/office/powerpoint/2010/main" val="883984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Trying to be neat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324600" cy="4743450"/>
          </a:xfrm>
        </p:spPr>
      </p:pic>
    </p:spTree>
    <p:extLst>
      <p:ext uri="{BB962C8B-B14F-4D97-AF65-F5344CB8AC3E}">
        <p14:creationId xmlns:p14="http://schemas.microsoft.com/office/powerpoint/2010/main" val="1773483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in the holes.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492" y="1447800"/>
            <a:ext cx="6420908" cy="4815681"/>
          </a:xfrm>
        </p:spPr>
      </p:pic>
    </p:spTree>
    <p:extLst>
      <p:ext uri="{BB962C8B-B14F-4D97-AF65-F5344CB8AC3E}">
        <p14:creationId xmlns:p14="http://schemas.microsoft.com/office/powerpoint/2010/main" val="3988351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the leveling and the filling of some counter weights.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00800" cy="4800600"/>
          </a:xfrm>
        </p:spPr>
      </p:pic>
    </p:spTree>
    <p:extLst>
      <p:ext uri="{BB962C8B-B14F-4D97-AF65-F5344CB8AC3E}">
        <p14:creationId xmlns:p14="http://schemas.microsoft.com/office/powerpoint/2010/main" val="2786355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Cement workers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324600" cy="4743450"/>
          </a:xfrm>
        </p:spPr>
      </p:pic>
    </p:spTree>
    <p:extLst>
      <p:ext uri="{BB962C8B-B14F-4D97-AF65-F5344CB8AC3E}">
        <p14:creationId xmlns:p14="http://schemas.microsoft.com/office/powerpoint/2010/main" val="166041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it flat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47800"/>
            <a:ext cx="6172200" cy="4629150"/>
          </a:xfrm>
        </p:spPr>
      </p:pic>
    </p:spTree>
    <p:extLst>
      <p:ext uri="{BB962C8B-B14F-4D97-AF65-F5344CB8AC3E}">
        <p14:creationId xmlns:p14="http://schemas.microsoft.com/office/powerpoint/2010/main" val="539355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Still level.  It never moved but we could have adjusted it if we needed to.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00800" cy="4800600"/>
          </a:xfrm>
        </p:spPr>
      </p:pic>
    </p:spTree>
    <p:extLst>
      <p:ext uri="{BB962C8B-B14F-4D97-AF65-F5344CB8AC3E}">
        <p14:creationId xmlns:p14="http://schemas.microsoft.com/office/powerpoint/2010/main" val="1827344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After a week, the forms were removed, the remainder of the steel was galvanized and the tilt frame installed. The XR-5 and other antennas were assembled.</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324600" cy="4743450"/>
          </a:xfrm>
        </p:spPr>
      </p:pic>
    </p:spTree>
    <p:extLst>
      <p:ext uri="{BB962C8B-B14F-4D97-AF65-F5344CB8AC3E}">
        <p14:creationId xmlns:p14="http://schemas.microsoft.com/office/powerpoint/2010/main" val="2530155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Dollies are placed under the sled and the tower top. Scrap plywood is placed on the ground and the tower pushed towards the base.</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400800" cy="4800600"/>
          </a:xfrm>
        </p:spPr>
      </p:pic>
    </p:spTree>
    <p:extLst>
      <p:ext uri="{BB962C8B-B14F-4D97-AF65-F5344CB8AC3E}">
        <p14:creationId xmlns:p14="http://schemas.microsoft.com/office/powerpoint/2010/main" val="716830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lined up with the base.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477000" cy="4857750"/>
          </a:xfrm>
        </p:spPr>
      </p:pic>
    </p:spTree>
    <p:extLst>
      <p:ext uri="{BB962C8B-B14F-4D97-AF65-F5344CB8AC3E}">
        <p14:creationId xmlns:p14="http://schemas.microsoft.com/office/powerpoint/2010/main" val="986566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4 inch pulley is installed 7 and a half feet up the tower.  Starting down.</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339" y="1600200"/>
            <a:ext cx="3395321" cy="4525963"/>
          </a:xfrm>
        </p:spPr>
      </p:pic>
    </p:spTree>
    <p:extLst>
      <p:ext uri="{BB962C8B-B14F-4D97-AF65-F5344CB8AC3E}">
        <p14:creationId xmlns:p14="http://schemas.microsoft.com/office/powerpoint/2010/main" val="959962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Dolly and sled must be removed, so a floor jack takes and lowers the load</a:t>
            </a:r>
            <a:r>
              <a:rPr lang="en-US" sz="2800" dirty="0" smtClean="0"/>
              <a:t>.  The lifting winch holds the tower in place.</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00800" cy="4800600"/>
          </a:xfrm>
        </p:spPr>
      </p:pic>
    </p:spTree>
    <p:extLst>
      <p:ext uri="{BB962C8B-B14F-4D97-AF65-F5344CB8AC3E}">
        <p14:creationId xmlns:p14="http://schemas.microsoft.com/office/powerpoint/2010/main" val="174936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2 bolts are 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47800"/>
            <a:ext cx="6248400" cy="4686300"/>
          </a:xfrm>
        </p:spPr>
      </p:pic>
    </p:spTree>
    <p:extLst>
      <p:ext uri="{BB962C8B-B14F-4D97-AF65-F5344CB8AC3E}">
        <p14:creationId xmlns:p14="http://schemas.microsoft.com/office/powerpoint/2010/main" val="1070881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motor and drum will hit the ground, so a small hole is dug to protect the winch.</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00800" cy="4800600"/>
          </a:xfrm>
        </p:spPr>
      </p:pic>
    </p:spTree>
    <p:extLst>
      <p:ext uri="{BB962C8B-B14F-4D97-AF65-F5344CB8AC3E}">
        <p14:creationId xmlns:p14="http://schemas.microsoft.com/office/powerpoint/2010/main" val="1820239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Rigging  the pulleys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492" y="1447800"/>
            <a:ext cx="6344708" cy="4758531"/>
          </a:xfrm>
        </p:spPr>
      </p:pic>
    </p:spTree>
    <p:extLst>
      <p:ext uri="{BB962C8B-B14F-4D97-AF65-F5344CB8AC3E}">
        <p14:creationId xmlns:p14="http://schemas.microsoft.com/office/powerpoint/2010/main" val="4021850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62881"/>
            <a:ext cx="6248400" cy="4686300"/>
          </a:xfrm>
        </p:spPr>
      </p:pic>
    </p:spTree>
    <p:extLst>
      <p:ext uri="{BB962C8B-B14F-4D97-AF65-F5344CB8AC3E}">
        <p14:creationId xmlns:p14="http://schemas.microsoft.com/office/powerpoint/2010/main" val="3736318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All the bolts were inserted to make sure they all would fit.  A large pry bar was needed for the rear holes.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200" y="1447800"/>
            <a:ext cx="6502400" cy="4876800"/>
          </a:xfrm>
        </p:spPr>
      </p:pic>
    </p:spTree>
    <p:extLst>
      <p:ext uri="{BB962C8B-B14F-4D97-AF65-F5344CB8AC3E}">
        <p14:creationId xmlns:p14="http://schemas.microsoft.com/office/powerpoint/2010/main" val="574962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Tilting the tower backward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492" y="1447800"/>
            <a:ext cx="6344708" cy="4758531"/>
          </a:xfrm>
        </p:spPr>
      </p:pic>
    </p:spTree>
    <p:extLst>
      <p:ext uri="{BB962C8B-B14F-4D97-AF65-F5344CB8AC3E}">
        <p14:creationId xmlns:p14="http://schemas.microsoft.com/office/powerpoint/2010/main" val="2090270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Chain is attached to the counter weight.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05731"/>
            <a:ext cx="6477000" cy="4857750"/>
          </a:xfrm>
        </p:spPr>
      </p:pic>
    </p:spTree>
    <p:extLst>
      <p:ext uri="{BB962C8B-B14F-4D97-AF65-F5344CB8AC3E}">
        <p14:creationId xmlns:p14="http://schemas.microsoft.com/office/powerpoint/2010/main" val="2306181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makes the cranking easier.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492" y="1447800"/>
            <a:ext cx="6344708" cy="4758531"/>
          </a:xfrm>
        </p:spPr>
      </p:pic>
    </p:spTree>
    <p:extLst>
      <p:ext uri="{BB962C8B-B14F-4D97-AF65-F5344CB8AC3E}">
        <p14:creationId xmlns:p14="http://schemas.microsoft.com/office/powerpoint/2010/main" val="767608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Mast and rotor are added. The cement block weighs about 250 pounds.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62881"/>
            <a:ext cx="6324600" cy="4743450"/>
          </a:xfrm>
        </p:spPr>
      </p:pic>
    </p:spTree>
    <p:extLst>
      <p:ext uri="{BB962C8B-B14F-4D97-AF65-F5344CB8AC3E}">
        <p14:creationId xmlns:p14="http://schemas.microsoft.com/office/powerpoint/2010/main" val="1987496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trailer tilts when the weight of the tower is applied.</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43000"/>
            <a:ext cx="7360709" cy="5520532"/>
          </a:xfrm>
        </p:spPr>
      </p:pic>
    </p:spTree>
    <p:extLst>
      <p:ext uri="{BB962C8B-B14F-4D97-AF65-F5344CB8AC3E}">
        <p14:creationId xmlns:p14="http://schemas.microsoft.com/office/powerpoint/2010/main" val="1652534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Mast comes close enough to the ground for easy attachment of the upper antennas.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47800"/>
            <a:ext cx="6400800" cy="4800600"/>
          </a:xfrm>
        </p:spPr>
      </p:pic>
    </p:spTree>
    <p:extLst>
      <p:ext uri="{BB962C8B-B14F-4D97-AF65-F5344CB8AC3E}">
        <p14:creationId xmlns:p14="http://schemas.microsoft.com/office/powerpoint/2010/main" val="2691035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Tower is pulled vertical so the rotor can be centered and tested.</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8672" y="1424782"/>
            <a:ext cx="3789163" cy="5052218"/>
          </a:xfrm>
        </p:spPr>
      </p:pic>
    </p:spTree>
    <p:extLst>
      <p:ext uri="{BB962C8B-B14F-4D97-AF65-F5344CB8AC3E}">
        <p14:creationId xmlns:p14="http://schemas.microsoft.com/office/powerpoint/2010/main" val="1574120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The XR-5 is on the bottom, the 40 meter dipole is in the middle and the 4 element yagi for 6 meters is on the top.</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492" y="1447800"/>
            <a:ext cx="6604000" cy="4953000"/>
          </a:xfrm>
        </p:spPr>
      </p:pic>
    </p:spTree>
    <p:extLst>
      <p:ext uri="{BB962C8B-B14F-4D97-AF65-F5344CB8AC3E}">
        <p14:creationId xmlns:p14="http://schemas.microsoft.com/office/powerpoint/2010/main" val="3184935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antenna is fully down and parallel with the bed.</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77130"/>
            <a:ext cx="7162800" cy="5372100"/>
          </a:xfrm>
        </p:spPr>
      </p:pic>
    </p:spTree>
    <p:extLst>
      <p:ext uri="{BB962C8B-B14F-4D97-AF65-F5344CB8AC3E}">
        <p14:creationId xmlns:p14="http://schemas.microsoft.com/office/powerpoint/2010/main" val="841188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dolly and some 4X6s support the top of the tower.</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3000"/>
            <a:ext cx="7315200" cy="5486400"/>
          </a:xfrm>
        </p:spPr>
      </p:pic>
    </p:spTree>
    <p:extLst>
      <p:ext uri="{BB962C8B-B14F-4D97-AF65-F5344CB8AC3E}">
        <p14:creationId xmlns:p14="http://schemas.microsoft.com/office/powerpoint/2010/main" val="2594125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pair of come </a:t>
            </a:r>
            <a:r>
              <a:rPr lang="en-US" sz="2800" dirty="0" err="1" smtClean="0"/>
              <a:t>alongs</a:t>
            </a:r>
            <a:r>
              <a:rPr lang="en-US" sz="2800" dirty="0" smtClean="0"/>
              <a:t> are used to center the tower and pull the sled into position.</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19200"/>
            <a:ext cx="7239000" cy="5429250"/>
          </a:xfrm>
        </p:spPr>
      </p:pic>
    </p:spTree>
    <p:extLst>
      <p:ext uri="{BB962C8B-B14F-4D97-AF65-F5344CB8AC3E}">
        <p14:creationId xmlns:p14="http://schemas.microsoft.com/office/powerpoint/2010/main" val="2015041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Dolly removed.</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066800"/>
            <a:ext cx="7315200" cy="5486400"/>
          </a:xfrm>
        </p:spPr>
      </p:pic>
    </p:spTree>
    <p:extLst>
      <p:ext uri="{BB962C8B-B14F-4D97-AF65-F5344CB8AC3E}">
        <p14:creationId xmlns:p14="http://schemas.microsoft.com/office/powerpoint/2010/main" val="2418749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774</Words>
  <Application>Microsoft Office PowerPoint</Application>
  <PresentationFormat>On-screen Show (4:3)</PresentationFormat>
  <Paragraphs>53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LM-470 REMOVAL &amp; INSTALLATION</vt:lpstr>
      <vt:lpstr>The sled is designed to hold the bottom of the tower and allow clearance for the drum and cables.  Eye bolts allow the sled to be dragged into position.</vt:lpstr>
      <vt:lpstr>Tilt trailer is driven into position at the base of the tower.  Trailer is 20 feet long.</vt:lpstr>
      <vt:lpstr>A 4 inch pulley is installed 7 and a half feet up the tower.  Starting down.</vt:lpstr>
      <vt:lpstr>The trailer tilts when the weight of the tower is applied.</vt:lpstr>
      <vt:lpstr>The antenna is fully down and parallel with the bed.</vt:lpstr>
      <vt:lpstr>A dolly and some 4X6s support the top of the tower.</vt:lpstr>
      <vt:lpstr>A pair of come alongs are used to center the tower and pull the sled into position.</vt:lpstr>
      <vt:lpstr>Dolly removed.</vt:lpstr>
      <vt:lpstr>Sled is in position and ready for final tie down.  Time on site was 2 hours.</vt:lpstr>
      <vt:lpstr>Once in the back pasture in Wilton, the Bob Cat fork lift easily handled the load.</vt:lpstr>
      <vt:lpstr>The sled and other lumber were used to safely support the tower until the base is ready.</vt:lpstr>
      <vt:lpstr>The rebar cage arrives.  We rolled the cage off the tailgate.</vt:lpstr>
      <vt:lpstr>#10 rebar is welded to the mounting ears.  The tops of the rebar were ground flat so the frame could be leveled. </vt:lpstr>
      <vt:lpstr>The ears are attached to the base of the tower.</vt:lpstr>
      <vt:lpstr>Support rebar is welded to the #10 bars before it is removed.  The all-thread and steel braces hold the position of the rebar.  This was a necessity as the base frame was bounced around but never lost its shape or alignment.</vt:lpstr>
      <vt:lpstr>The support 2X4 lumber is added.  One stud for each rod with a hole to give ½ inch space above the cement level so the cement would flow between the sides.</vt:lpstr>
      <vt:lpstr>Excavator arrives</vt:lpstr>
      <vt:lpstr>Target</vt:lpstr>
      <vt:lpstr>Painting the ground</vt:lpstr>
      <vt:lpstr>Precision scraping</vt:lpstr>
      <vt:lpstr>Hardpan</vt:lpstr>
      <vt:lpstr>Squaring the hole</vt:lpstr>
      <vt:lpstr>Gopher</vt:lpstr>
      <vt:lpstr>Hog wire was added to stabilize the sides.  Measuring post was marked for depth of hole and the level of crushed rock.</vt:lpstr>
      <vt:lpstr>Dropping in the cage</vt:lpstr>
      <vt:lpstr>Ready for cement.  Galvanizing painted to the rebar and ears. Foundation stakes hold the form level.  The “T” braces are to hold the shape without making the sides unstable.</vt:lpstr>
      <vt:lpstr>The footings and rebar needed adjustment.  How did he get in and how did he get out?</vt:lpstr>
      <vt:lpstr>Adjusting blocks that are ½ inch thick are under each end of the studs to bring the frame to the correct level.  Small blocks were installed to keep the frame from moving.  Two door shims were needed to make the base frame level.</vt:lpstr>
      <vt:lpstr>Cement truck arrives</vt:lpstr>
      <vt:lpstr>Trying to be neat</vt:lpstr>
      <vt:lpstr>Filling in the holes.</vt:lpstr>
      <vt:lpstr>Starting the leveling and the filling of some counter weights.</vt:lpstr>
      <vt:lpstr>Cement workers</vt:lpstr>
      <vt:lpstr>Getting it flat</vt:lpstr>
      <vt:lpstr>Still level.  It never moved but we could have adjusted it if we needed to.</vt:lpstr>
      <vt:lpstr>After a week, the forms were removed, the remainder of the steel was galvanized and the tilt frame installed. The XR-5 and other antennas were assembled.</vt:lpstr>
      <vt:lpstr>Dollies are placed under the sled and the tower top. Scrap plywood is placed on the ground and the tower pushed towards the base.</vt:lpstr>
      <vt:lpstr>Tower lined up with the base.</vt:lpstr>
      <vt:lpstr>Dolly and sled must be removed, so a floor jack takes and lowers the load.  The lifting winch holds the tower in place.</vt:lpstr>
      <vt:lpstr>First 2 bolts are in.</vt:lpstr>
      <vt:lpstr>The motor and drum will hit the ground, so a small hole is dug to protect the winch.</vt:lpstr>
      <vt:lpstr>Rigging  the pulleys</vt:lpstr>
      <vt:lpstr>Coming up</vt:lpstr>
      <vt:lpstr>All the bolts were inserted to make sure they all would fit.  A large pry bar was needed for the rear holes.</vt:lpstr>
      <vt:lpstr>Tilting the tower backward</vt:lpstr>
      <vt:lpstr>Chain is attached to the counter weight.</vt:lpstr>
      <vt:lpstr>Weight makes the cranking easier.</vt:lpstr>
      <vt:lpstr>Mast and rotor are added. The cement block weighs about 250 pounds.</vt:lpstr>
      <vt:lpstr>Mast comes close enough to the ground for easy attachment of the upper antennas.</vt:lpstr>
      <vt:lpstr>Tower is pulled vertical so the rotor can be centered and tested.</vt:lpstr>
      <vt:lpstr>The XR-5 is on the bottom, the 40 meter dipole is in the middle and the 4 element yagi for 6 meters is on the top.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LM-470 REMOVAL</dc:title>
  <dc:creator>Norm</dc:creator>
  <cp:lastModifiedBy>Norm</cp:lastModifiedBy>
  <cp:revision>25</cp:revision>
  <dcterms:created xsi:type="dcterms:W3CDTF">2016-09-01T21:19:12Z</dcterms:created>
  <dcterms:modified xsi:type="dcterms:W3CDTF">2017-05-18T04:50:59Z</dcterms:modified>
</cp:coreProperties>
</file>